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2"/>
    <p:sldMasterId id="2147483688" r:id="rId3"/>
  </p:sldMasterIdLst>
  <p:notesMasterIdLst>
    <p:notesMasterId r:id="rId19"/>
  </p:notesMasterIdLst>
  <p:sldIdLst>
    <p:sldId id="348" r:id="rId4"/>
    <p:sldId id="265" r:id="rId5"/>
    <p:sldId id="346" r:id="rId6"/>
    <p:sldId id="257" r:id="rId7"/>
    <p:sldId id="345" r:id="rId8"/>
    <p:sldId id="260" r:id="rId9"/>
    <p:sldId id="269" r:id="rId10"/>
    <p:sldId id="349" r:id="rId11"/>
    <p:sldId id="261" r:id="rId12"/>
    <p:sldId id="268" r:id="rId13"/>
    <p:sldId id="262" r:id="rId14"/>
    <p:sldId id="267" r:id="rId15"/>
    <p:sldId id="273" r:id="rId16"/>
    <p:sldId id="275" r:id="rId17"/>
    <p:sldId id="347" r:id="rId18"/>
  </p:sldIdLst>
  <p:sldSz cx="14630400" cy="8229600"/>
  <p:notesSz cx="8229600" cy="14630400"/>
  <p:embeddedFontLst>
    <p:embeddedFont>
      <p:font typeface="Alice" panose="020B0604020202020204" charset="0"/>
      <p:regular r:id="rId20"/>
    </p:embeddedFont>
    <p:embeddedFont>
      <p:font typeface="Bookman Old Style" panose="02050604050505020204" pitchFamily="18" charset="0"/>
      <p:regular r:id="rId21"/>
      <p:bold r:id="rId22"/>
      <p:italic r:id="rId23"/>
      <p:boldItalic r:id="rId24"/>
    </p:embeddedFont>
    <p:embeddedFont>
      <p:font typeface="Corben" panose="020B0604020202020204" charset="0"/>
      <p:regular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Lora" pitchFamily="2" charset="0"/>
      <p:regular r:id="rId28"/>
      <p:bold r:id="rId29"/>
      <p:italic r:id="rId30"/>
      <p:boldItalic r:id="rId31"/>
    </p:embeddedFont>
    <p:embeddedFont>
      <p:font typeface="Nobil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109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91B43-7D35-CE4A-987F-0E9ECA368C7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4BC9-4111-254C-B984-164ECAC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9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D5D5C-A106-28A2-1576-15E4AB0F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8A6F6-9E6A-4220-7602-CF726AFA9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EF7CDA-BFE3-C46C-DEDD-6F3B947A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E861B-3F60-44A3-ECFF-621C8C42F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39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FF834-8F40-82E5-9B53-73170906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74D20-7199-38E8-6CEE-8250B2471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112083-3203-0CF5-23F8-2769994BB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51CB1-1F49-5F75-C47B-845DE8B39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96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5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68020-40E5-B3E8-3039-AD5623B75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87300-20A8-8F1E-165A-9820AD436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1EDB4E-8546-51E7-31B1-25E533A35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C81DE-EDA9-D68F-F56F-9FBE3659E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013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AA172-A0E7-9876-996B-22DB2CEBA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35953-9219-FB40-1792-4B42CA7BD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AFEF4-3205-2C68-2D5E-64E631043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15C7-611B-2315-0D4C-F2C00C330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16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87D5-93E0-850A-1A89-992F4EDB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9847EB-B9BB-8F91-3A7F-C73AFE761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47E90-3165-EFB1-B015-2F2806934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8DF9F-92F7-DF71-1988-20ECA0411E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98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16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95B3-7B84-68D8-C592-094C25A04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91045-888F-F8EE-CBF7-3C80B2B22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59169-19A5-3383-942C-B0EB4313C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FDC05-C3D8-26B7-97C5-DE054EDD3E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579AC-807B-0DA9-6F4F-CE62B4E3F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F5E9A-00C6-F54F-EB33-2BF96B3AC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45F12C-12B1-0FBB-5AD8-B209866FA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31103-B8C7-530F-D48F-451881372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74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630815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574182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1"/>
                </a:solidFill>
                <a:latin typeface="+mn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449190" y="5369689"/>
            <a:ext cx="1185062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96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62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596128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1"/>
                </a:solidFill>
                <a:latin typeface="+mn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449190" y="5382158"/>
            <a:ext cx="1185062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50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6" y="2545080"/>
            <a:ext cx="5567683" cy="4497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133" y="2545080"/>
            <a:ext cx="5567683" cy="4497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43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468880"/>
            <a:ext cx="5567683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549930"/>
            <a:ext cx="5567683" cy="3492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9133" y="2468880"/>
            <a:ext cx="5567683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9133" y="3549928"/>
            <a:ext cx="5567683" cy="3492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19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6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0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9" y="0"/>
            <a:ext cx="5585155" cy="8229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60" y="943660"/>
            <a:ext cx="4221080" cy="251277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81" y="975360"/>
            <a:ext cx="7114013" cy="6353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2159" y="3651661"/>
            <a:ext cx="4221080" cy="367740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16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57" y="7735825"/>
            <a:ext cx="4221082" cy="438150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50780" y="7735825"/>
            <a:ext cx="6400823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9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1" y="5494020"/>
            <a:ext cx="14626590" cy="27355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49402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5" y="5759235"/>
            <a:ext cx="12136374" cy="892418"/>
          </a:xfrm>
        </p:spPr>
        <p:txBody>
          <a:bodyPr tIns="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5" y="6858000"/>
            <a:ext cx="12135917" cy="73152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216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6735" y="7736206"/>
            <a:ext cx="8181914" cy="438150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6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37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4762"/>
            <a:ext cx="3154680" cy="6911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4762"/>
            <a:ext cx="9281160" cy="691187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311449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155747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485848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7505743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  <p:extLst>
      <p:ext uri="{BB962C8B-B14F-4D97-AF65-F5344CB8AC3E}">
        <p14:creationId xmlns:p14="http://schemas.microsoft.com/office/powerpoint/2010/main" val="2128190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  <p:extLst>
      <p:ext uri="{BB962C8B-B14F-4D97-AF65-F5344CB8AC3E}">
        <p14:creationId xmlns:p14="http://schemas.microsoft.com/office/powerpoint/2010/main" val="1649537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  <p:extLst>
      <p:ext uri="{BB962C8B-B14F-4D97-AF65-F5344CB8AC3E}">
        <p14:creationId xmlns:p14="http://schemas.microsoft.com/office/powerpoint/2010/main" val="4143352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77762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574182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1"/>
                </a:solidFill>
                <a:latin typeface="+mn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449190" y="5369689"/>
            <a:ext cx="1185062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514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47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596128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1"/>
                </a:solidFill>
                <a:latin typeface="+mn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449190" y="5382158"/>
            <a:ext cx="1185062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347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6" y="2545080"/>
            <a:ext cx="5567683" cy="4497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133" y="2545080"/>
            <a:ext cx="5567683" cy="4497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3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468880"/>
            <a:ext cx="5567683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549930"/>
            <a:ext cx="5567683" cy="3492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9133" y="2468880"/>
            <a:ext cx="5567683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9133" y="3549928"/>
            <a:ext cx="5567683" cy="3492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650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443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63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9" y="0"/>
            <a:ext cx="5585155" cy="8229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60" y="943660"/>
            <a:ext cx="4221080" cy="251277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81" y="975360"/>
            <a:ext cx="7114013" cy="6353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2159" y="3651661"/>
            <a:ext cx="4221080" cy="367740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16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57" y="7735825"/>
            <a:ext cx="4221082" cy="438150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50780" y="7735825"/>
            <a:ext cx="6400823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1803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1" y="5494020"/>
            <a:ext cx="14626590" cy="27355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49402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5" y="5759235"/>
            <a:ext cx="12136374" cy="892418"/>
          </a:xfrm>
        </p:spPr>
        <p:txBody>
          <a:bodyPr tIns="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5" y="6858000"/>
            <a:ext cx="12135917" cy="73152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216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6735" y="7736206"/>
            <a:ext cx="8181914" cy="438150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501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1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4762"/>
            <a:ext cx="3154680" cy="6911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4762"/>
            <a:ext cx="9281160" cy="691187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950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2884656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6136771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3587215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3073698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8358956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2721401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42206241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6948821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  <p:extLst>
      <p:ext uri="{BB962C8B-B14F-4D97-AF65-F5344CB8AC3E}">
        <p14:creationId xmlns:p14="http://schemas.microsoft.com/office/powerpoint/2010/main" val="148415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  <p:extLst>
      <p:ext uri="{BB962C8B-B14F-4D97-AF65-F5344CB8AC3E}">
        <p14:creationId xmlns:p14="http://schemas.microsoft.com/office/powerpoint/2010/main" val="36434037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  <p:extLst>
      <p:ext uri="{BB962C8B-B14F-4D97-AF65-F5344CB8AC3E}">
        <p14:creationId xmlns:p14="http://schemas.microsoft.com/office/powerpoint/2010/main" val="68603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87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529842"/>
            <a:ext cx="12070080" cy="45130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62111" y="7736206"/>
            <a:ext cx="31018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6735" y="7736206"/>
            <a:ext cx="818191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92298" y="7736206"/>
            <a:ext cx="9360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432238" y="2276856"/>
            <a:ext cx="1196035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  <p:sldLayoutId id="2147483673" r:id="rId13"/>
    <p:sldLayoutId id="2147483679" r:id="rId14"/>
    <p:sldLayoutId id="2147483682" r:id="rId15"/>
    <p:sldLayoutId id="2147483684" r:id="rId16"/>
    <p:sldLayoutId id="2147483685" r:id="rId17"/>
    <p:sldLayoutId id="2147483686" r:id="rId18"/>
    <p:sldLayoutId id="2147483711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640" i="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11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100000"/>
        </a:lnSpc>
        <a:spcBef>
          <a:spcPts val="240"/>
        </a:spcBef>
        <a:spcAft>
          <a:spcPts val="480"/>
        </a:spcAft>
        <a:buClrTx/>
        <a:buFont typeface="Calibri" pitchFamily="34" charset="0"/>
        <a:buChar char="◦"/>
        <a:defRPr sz="20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100000"/>
        </a:lnSpc>
        <a:spcBef>
          <a:spcPts val="240"/>
        </a:spcBef>
        <a:spcAft>
          <a:spcPts val="480"/>
        </a:spcAft>
        <a:buClrTx/>
        <a:buFont typeface="Calibri" pitchFamily="34" charset="0"/>
        <a:buChar char="◦"/>
        <a:defRPr sz="1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100000"/>
        </a:lnSpc>
        <a:spcBef>
          <a:spcPts val="240"/>
        </a:spcBef>
        <a:spcAft>
          <a:spcPts val="480"/>
        </a:spcAft>
        <a:buClrTx/>
        <a:buFont typeface="Calibri" pitchFamily="34" charset="0"/>
        <a:buChar char="◦"/>
        <a:defRPr sz="1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100000"/>
        </a:lnSpc>
        <a:spcBef>
          <a:spcPts val="240"/>
        </a:spcBef>
        <a:spcAft>
          <a:spcPts val="480"/>
        </a:spcAft>
        <a:buClrTx/>
        <a:buFont typeface="Calibri" pitchFamily="34" charset="0"/>
        <a:buChar char="◦"/>
        <a:defRPr sz="1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529842"/>
            <a:ext cx="12070080" cy="45130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62111" y="7736206"/>
            <a:ext cx="31018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6735" y="7736206"/>
            <a:ext cx="818191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92298" y="7736206"/>
            <a:ext cx="9360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432238" y="2276856"/>
            <a:ext cx="1196035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5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640" i="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11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100000"/>
        </a:lnSpc>
        <a:spcBef>
          <a:spcPts val="240"/>
        </a:spcBef>
        <a:spcAft>
          <a:spcPts val="480"/>
        </a:spcAft>
        <a:buClrTx/>
        <a:buFont typeface="Calibri" pitchFamily="34" charset="0"/>
        <a:buChar char="◦"/>
        <a:defRPr sz="20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100000"/>
        </a:lnSpc>
        <a:spcBef>
          <a:spcPts val="240"/>
        </a:spcBef>
        <a:spcAft>
          <a:spcPts val="480"/>
        </a:spcAft>
        <a:buClrTx/>
        <a:buFont typeface="Calibri" pitchFamily="34" charset="0"/>
        <a:buChar char="◦"/>
        <a:defRPr sz="1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100000"/>
        </a:lnSpc>
        <a:spcBef>
          <a:spcPts val="240"/>
        </a:spcBef>
        <a:spcAft>
          <a:spcPts val="480"/>
        </a:spcAft>
        <a:buClrTx/>
        <a:buFont typeface="Calibri" pitchFamily="34" charset="0"/>
        <a:buChar char="◦"/>
        <a:defRPr sz="1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100000"/>
        </a:lnSpc>
        <a:spcBef>
          <a:spcPts val="240"/>
        </a:spcBef>
        <a:spcAft>
          <a:spcPts val="480"/>
        </a:spcAft>
        <a:buClrTx/>
        <a:buFont typeface="Calibri" pitchFamily="34" charset="0"/>
        <a:buChar char="◦"/>
        <a:defRPr sz="1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hambhavi@gravixia.com" TargetMode="External"/><Relationship Id="rId2" Type="http://schemas.openxmlformats.org/officeDocument/2006/relationships/hyperlink" Target="mailto:deepak@gravixia.com" TargetMode="Externa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2DF96-C7BA-4B83-8002-AFF80D80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7A864F7-D40C-C898-666F-954F48FC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FBCC90B-B6FC-7EBA-0BAD-A7E9E0A2E71C}"/>
              </a:ext>
            </a:extLst>
          </p:cNvPr>
          <p:cNvSpPr txBox="1">
            <a:spLocks/>
          </p:cNvSpPr>
          <p:nvPr/>
        </p:nvSpPr>
        <p:spPr>
          <a:xfrm>
            <a:off x="5642855" y="3484341"/>
            <a:ext cx="8987545" cy="1735359"/>
          </a:xfr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80" dirty="0"/>
              <a:t>GRAVIXIA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C3EC4-2B44-5C85-0F98-AE7207A13599}"/>
              </a:ext>
            </a:extLst>
          </p:cNvPr>
          <p:cNvSpPr txBox="1"/>
          <p:nvPr/>
        </p:nvSpPr>
        <p:spPr>
          <a:xfrm>
            <a:off x="6214354" y="4794968"/>
            <a:ext cx="618609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60" dirty="0"/>
              <a:t>https://www.gravixia.com</a:t>
            </a:r>
          </a:p>
        </p:txBody>
      </p:sp>
    </p:spTree>
    <p:extLst>
      <p:ext uri="{BB962C8B-B14F-4D97-AF65-F5344CB8AC3E}">
        <p14:creationId xmlns:p14="http://schemas.microsoft.com/office/powerpoint/2010/main" val="147776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96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Document Collaboration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574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2391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/>
              <a:t>Track Chage Mode</a:t>
            </a:r>
          </a:p>
        </p:txBody>
      </p:sp>
      <p:sp>
        <p:nvSpPr>
          <p:cNvPr id="6" name="Text 3"/>
          <p:cNvSpPr/>
          <p:nvPr/>
        </p:nvSpPr>
        <p:spPr>
          <a:xfrm>
            <a:off x="6514624" y="28822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document in Track change mode.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574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2391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882265"/>
            <a:ext cx="34303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Multiple stakeholder can change document in Track change Mode.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0693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4303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ORG Network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47941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Save confidential documents in your Network.</a:t>
            </a:r>
            <a:endParaRPr lang="en-US" sz="17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BCCAF8EE-AD96-F96C-9720-11D589F4E586}"/>
              </a:ext>
            </a:extLst>
          </p:cNvPr>
          <p:cNvSpPr/>
          <p:nvPr/>
        </p:nvSpPr>
        <p:spPr>
          <a:xfrm>
            <a:off x="6280190" y="5655350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A59FBF37-AEEB-DEC2-4D80-27A036752A66}"/>
              </a:ext>
            </a:extLst>
          </p:cNvPr>
          <p:cNvSpPr/>
          <p:nvPr/>
        </p:nvSpPr>
        <p:spPr>
          <a:xfrm>
            <a:off x="6514624" y="5889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/>
              <a:t>Document workflow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876C15D1-0444-7F45-B6F1-544257E7C973}"/>
              </a:ext>
            </a:extLst>
          </p:cNvPr>
          <p:cNvSpPr/>
          <p:nvPr/>
        </p:nvSpPr>
        <p:spPr>
          <a:xfrm>
            <a:off x="6514624" y="638020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Document workflow to check document review status.</a:t>
            </a:r>
            <a:endParaRPr lang="en-US" sz="1750" dirty="0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7AFB74CF-8D14-DED9-6752-35CE517656EF}"/>
              </a:ext>
            </a:extLst>
          </p:cNvPr>
          <p:cNvSpPr/>
          <p:nvPr/>
        </p:nvSpPr>
        <p:spPr>
          <a:xfrm>
            <a:off x="10171867" y="5655350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EC94596B-4766-87ED-D77C-A6B2B84FCFE0}"/>
              </a:ext>
            </a:extLst>
          </p:cNvPr>
          <p:cNvSpPr/>
          <p:nvPr/>
        </p:nvSpPr>
        <p:spPr>
          <a:xfrm>
            <a:off x="10406301" y="5889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Email</a:t>
            </a:r>
            <a:endParaRPr lang="en-US" sz="22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5E684BEE-0B7E-EE98-2C40-512821F46CD1}"/>
              </a:ext>
            </a:extLst>
          </p:cNvPr>
          <p:cNvSpPr/>
          <p:nvPr/>
        </p:nvSpPr>
        <p:spPr>
          <a:xfrm>
            <a:off x="10406301" y="6380202"/>
            <a:ext cx="34303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Email Notification and Reminders to Reviewer.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01A86-2CFB-151E-5A85-A161B283F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40F681C-8E7B-1CF3-902B-2CA882DB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59B7796-2BE1-EE66-0CCC-50347BA1F5B7}"/>
              </a:ext>
            </a:extLst>
          </p:cNvPr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233E32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Key Advantages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8C6D519-3BC0-7D00-C9F4-9E3CB93C4D7F}"/>
              </a:ext>
            </a:extLst>
          </p:cNvPr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6B5D5595-093B-ACAB-C51C-65BB10E95B94}"/>
              </a:ext>
            </a:extLst>
          </p:cNvPr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A692DD0-5AAE-70D7-895F-A800A7A1CC5B}"/>
              </a:ext>
            </a:extLst>
          </p:cNvPr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965A068-DBBA-B5D1-05BF-518E9514464F}"/>
              </a:ext>
            </a:extLst>
          </p:cNvPr>
          <p:cNvSpPr/>
          <p:nvPr/>
        </p:nvSpPr>
        <p:spPr>
          <a:xfrm>
            <a:off x="1061085" y="2792135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ED9915A-998F-98FF-6CEC-71E81176FC70}"/>
              </a:ext>
            </a:extLst>
          </p:cNvPr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Secure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EDE5794-2921-7C45-7D36-9ACCE05E0F8A}"/>
              </a:ext>
            </a:extLst>
          </p:cNvPr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SOW &amp; NDA stored in your ORG Repository.</a:t>
            </a: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1FB8A88F-5B13-DEC0-58E5-3E7C4ABA45F3}"/>
              </a:ext>
            </a:extLst>
          </p:cNvPr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CD79811-C44A-5053-C3C4-16DBBE819E87}"/>
              </a:ext>
            </a:extLst>
          </p:cNvPr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A07964F-55D0-37C5-D8A8-99EFA5AC0570}"/>
              </a:ext>
            </a:extLst>
          </p:cNvPr>
          <p:cNvSpPr/>
          <p:nvPr/>
        </p:nvSpPr>
        <p:spPr>
          <a:xfrm>
            <a:off x="1050369" y="4325898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CD1876B-DB07-0B86-1D0C-8FB63D106577}"/>
              </a:ext>
            </a:extLst>
          </p:cNvPr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Desktop &amp; Mobile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DD8A6FD-E97A-CDC3-E65D-F60C7BE45154}"/>
              </a:ext>
            </a:extLst>
          </p:cNvPr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USB Token signature supported in Desktop App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E7EEE744-55CF-23E7-5AC9-D1EE1B652BE6}"/>
              </a:ext>
            </a:extLst>
          </p:cNvPr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3A368A8B-15DA-EBDE-CD86-9756D17B463C}"/>
              </a:ext>
            </a:extLst>
          </p:cNvPr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B8DA5BB5-D713-A1C5-861B-7A4FF3515B77}"/>
              </a:ext>
            </a:extLst>
          </p:cNvPr>
          <p:cNvSpPr/>
          <p:nvPr/>
        </p:nvSpPr>
        <p:spPr>
          <a:xfrm>
            <a:off x="1051084" y="5859661"/>
            <a:ext cx="1657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8E35783F-B2D3-D1F1-8500-5B1165D42302}"/>
              </a:ext>
            </a:extLst>
          </p:cNvPr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Bulk Signing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F826BDFE-3CEE-C92B-5DC4-1389643C4F8F}"/>
              </a:ext>
            </a:extLst>
          </p:cNvPr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No code experience to generate desired bulk signature.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8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Value Proposition ESIGN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85096" y="3571875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Superior Technology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Supports SIX different platform. Web App , Desktop App, Mobile App on Windows ,MacOS and Linux.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38316" y="3571875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8983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Comprehensive Suite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Digital signature through Smart card . USB Tokens and Aadhar E-Sign along with Handwritten signatures.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6283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39733" y="6425446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6283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Extreme Security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773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On Prem Desktop App , document never leaves your ORG network.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9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7787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Network Cryptography –Innovation  </a:t>
            </a:r>
            <a:r>
              <a:rPr lang="en-US" sz="2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( most valuable slide )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98696" y="2776657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Solution enables </a:t>
            </a:r>
            <a:r>
              <a:rPr lang="en-US" sz="2400" b="1" dirty="0">
                <a:latin typeface="Nobile" pitchFamily="34" charset="0"/>
                <a:ea typeface="Nobile" pitchFamily="34" charset="-122"/>
                <a:cs typeface="Nobile" pitchFamily="34" charset="-120"/>
              </a:rPr>
              <a:t>web based </a:t>
            </a:r>
            <a:r>
              <a:rPr lang="en-US" sz="2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signature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cs typeface="Nobile" pitchFamily="34" charset="-120"/>
              </a:rPr>
              <a:t>Better solution than Aadhar E-SIGN</a:t>
            </a:r>
          </a:p>
        </p:txBody>
      </p:sp>
      <p:sp>
        <p:nvSpPr>
          <p:cNvPr id="8" name="Shape 5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60239" y="4111943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/>
              <a:t>Gravixia never stores end user private key</a:t>
            </a:r>
          </a:p>
        </p:txBody>
      </p:sp>
      <p:sp>
        <p:nvSpPr>
          <p:cNvPr id="11" name="Text 8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Technically without user consent digital signature can not be generated.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53333" y="5447228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2218"/>
            <a:ext cx="3589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Two-Factor Authentication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Implements two-factor authentication.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62382" y="6782514"/>
            <a:ext cx="172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Consent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One cannot generate digital signature without user consent. OTP is sent.</a:t>
            </a:r>
            <a:endParaRPr lang="en-US" sz="175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32DA84D1-333B-041C-54D0-5BD4348B48D1}"/>
              </a:ext>
            </a:extLst>
          </p:cNvPr>
          <p:cNvSpPr/>
          <p:nvPr/>
        </p:nvSpPr>
        <p:spPr>
          <a:xfrm>
            <a:off x="4553545" y="7866697"/>
            <a:ext cx="45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cs typeface="Nobile" pitchFamily="34" charset="-120"/>
              </a:rPr>
              <a:t>* Please ask questions if information is cryptic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946677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Value Proposition of Network Cryptography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274302" y="3941921"/>
            <a:ext cx="817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995857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Hardware Protection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Secures stolen hardware devices.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242989" y="4863822"/>
            <a:ext cx="14430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9374" y="4771549"/>
            <a:ext cx="292012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Two-Factor Authentication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9374" y="5170289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Enables two-factor authentication.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5156" y="5820370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237512" y="5693569"/>
            <a:ext cx="15537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995857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Superior Technology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Better web based solution than Aadhar E-Sign.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7244894" y="6523434"/>
            <a:ext cx="14061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329374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Web Based Solution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29374" y="6829901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Digitally sign the document without security fear.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18ABE-FE8B-1DDC-561C-9B54390F77F9}"/>
              </a:ext>
            </a:extLst>
          </p:cNvPr>
          <p:cNvSpPr txBox="1"/>
          <p:nvPr/>
        </p:nvSpPr>
        <p:spPr>
          <a:xfrm>
            <a:off x="1390650" y="1962150"/>
            <a:ext cx="99441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Contact US :</a:t>
            </a:r>
          </a:p>
          <a:p>
            <a:endParaRPr lang="en-IN" dirty="0"/>
          </a:p>
          <a:p>
            <a:r>
              <a:rPr lang="en-IN" dirty="0"/>
              <a:t>Deepak Kumar Singh</a:t>
            </a:r>
          </a:p>
          <a:p>
            <a:r>
              <a:rPr lang="en-IN" dirty="0">
                <a:hlinkClick r:id="rId2"/>
              </a:rPr>
              <a:t>deepak@gravixia.com</a:t>
            </a:r>
            <a:endParaRPr lang="en-IN" dirty="0"/>
          </a:p>
          <a:p>
            <a:r>
              <a:rPr lang="en-IN" dirty="0"/>
              <a:t>+91-9873476609</a:t>
            </a:r>
          </a:p>
          <a:p>
            <a:endParaRPr lang="en-IN" dirty="0"/>
          </a:p>
          <a:p>
            <a:r>
              <a:rPr lang="en-IN" dirty="0"/>
              <a:t>Mrs. Shambhavi </a:t>
            </a:r>
          </a:p>
          <a:p>
            <a:r>
              <a:rPr lang="en-IN" dirty="0">
                <a:hlinkClick r:id="rId3"/>
              </a:rPr>
              <a:t>shambhavi@gravixia.com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11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834"/>
            <a:ext cx="6507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Gravixia's Key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662886" y="2880241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3518356" y="3057406"/>
            <a:ext cx="8382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739188" y="3107055"/>
            <a:ext cx="2696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Automated Document Signing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907137" y="367295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9489043" y="3801547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3454301" y="3978712"/>
            <a:ext cx="1478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8988" y="4028361"/>
            <a:ext cx="4023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Credit Card Security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907137" y="4594265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315200" y="4722852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3442990" y="4900017"/>
            <a:ext cx="159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916436" y="4949666"/>
            <a:ext cx="4171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Security via Cryptography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7859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Gravixia delivers advanced cryptography for data security, document signing, and credit card protection. Our innovative solutions safeguard your digital assets with cutting-edge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CEC2D-F14E-E381-205B-A884281F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120ED1F-9E45-099A-E632-6F4E3E31D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8" y="0"/>
            <a:ext cx="1463040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196C7-53DB-64B7-6329-3C9861153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670602"/>
          </a:xfrm>
        </p:spPr>
        <p:txBody>
          <a:bodyPr anchor="ctr">
            <a:normAutofit/>
          </a:bodyPr>
          <a:lstStyle/>
          <a:p>
            <a:pPr lvl="0"/>
            <a:r>
              <a:rPr lang="en-US" sz="3600" i="1" dirty="0">
                <a:solidFill>
                  <a:srgbClr val="FFFFFF"/>
                </a:solidFill>
              </a:rPr>
              <a:t>Offers complete E-sign solution to provide Digital signature from USB Token , Smartcards &amp; Aadhar based E-Sign. Save your confidential document into your Organization Network. Document never leaves your Organization Network and It offers comprehensive security.</a:t>
            </a:r>
            <a:br>
              <a:rPr lang="en-US" sz="5760" i="1" dirty="0">
                <a:solidFill>
                  <a:srgbClr val="FFFFFF"/>
                </a:solidFill>
              </a:rPr>
            </a:br>
            <a:endParaRPr lang="en-US" sz="576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6CAB20-4E48-8183-8B9B-50F8D1DC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09" y="5943600"/>
            <a:ext cx="14626742" cy="228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6DCDA-B97C-2068-3FB7-DF9EE5871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061" y="6270288"/>
            <a:ext cx="12070080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ESIGN Solution</a:t>
            </a:r>
          </a:p>
        </p:txBody>
      </p:sp>
    </p:spTree>
    <p:extLst>
      <p:ext uri="{BB962C8B-B14F-4D97-AF65-F5344CB8AC3E}">
        <p14:creationId xmlns:p14="http://schemas.microsoft.com/office/powerpoint/2010/main" val="51218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C3F7-8F65-A793-D16D-44E9BE5AA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E174437-2A9B-8C91-818C-CF815036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E0E8BAC-7122-1329-9113-36A75638E34E}"/>
              </a:ext>
            </a:extLst>
          </p:cNvPr>
          <p:cNvSpPr/>
          <p:nvPr/>
        </p:nvSpPr>
        <p:spPr>
          <a:xfrm>
            <a:off x="793790" y="3604617"/>
            <a:ext cx="10529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233E32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Key Features of Gravixia's E-Sign Solution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8A43DC4-1A71-B525-32BC-A2070C01B839}"/>
              </a:ext>
            </a:extLst>
          </p:cNvPr>
          <p:cNvSpPr/>
          <p:nvPr/>
        </p:nvSpPr>
        <p:spPr>
          <a:xfrm>
            <a:off x="793790" y="49087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3BBEC58-69BE-002B-67E9-FDEFD099D023}"/>
              </a:ext>
            </a:extLst>
          </p:cNvPr>
          <p:cNvSpPr/>
          <p:nvPr/>
        </p:nvSpPr>
        <p:spPr>
          <a:xfrm>
            <a:off x="976074" y="4993719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3503AAB-8441-AF17-4B09-2318AECFEEDA}"/>
              </a:ext>
            </a:extLst>
          </p:cNvPr>
          <p:cNvSpPr/>
          <p:nvPr/>
        </p:nvSpPr>
        <p:spPr>
          <a:xfrm>
            <a:off x="1530906" y="4908709"/>
            <a:ext cx="3605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Web-Based Digital Signature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3B72B95-D20D-32F3-E294-04CE4FAABF04}"/>
              </a:ext>
            </a:extLst>
          </p:cNvPr>
          <p:cNvSpPr/>
          <p:nvPr/>
        </p:nvSpPr>
        <p:spPr>
          <a:xfrm>
            <a:off x="1530906" y="539912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Addresses international security concerns.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1C2638EE-072E-1E53-6955-60F87DA0C945}"/>
              </a:ext>
            </a:extLst>
          </p:cNvPr>
          <p:cNvSpPr/>
          <p:nvPr/>
        </p:nvSpPr>
        <p:spPr>
          <a:xfrm>
            <a:off x="7428667" y="49087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28D9CCF-69C0-E792-F54A-88A432824378}"/>
              </a:ext>
            </a:extLst>
          </p:cNvPr>
          <p:cNvSpPr/>
          <p:nvPr/>
        </p:nvSpPr>
        <p:spPr>
          <a:xfrm>
            <a:off x="7600236" y="4993719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EB6028F-1D6F-4DDA-635B-55E5437922DD}"/>
              </a:ext>
            </a:extLst>
          </p:cNvPr>
          <p:cNvSpPr/>
          <p:nvPr/>
        </p:nvSpPr>
        <p:spPr>
          <a:xfrm>
            <a:off x="8165783" y="4908709"/>
            <a:ext cx="4390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Smartcard and USB Token Support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C27236A-8A25-60E1-7629-EFA20A8AE96C}"/>
              </a:ext>
            </a:extLst>
          </p:cNvPr>
          <p:cNvSpPr/>
          <p:nvPr/>
        </p:nvSpPr>
        <p:spPr>
          <a:xfrm>
            <a:off x="8165783" y="539912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Enables digital signatures with shared access.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DAC475CE-6178-97AB-043E-2E39DB2E6A64}"/>
              </a:ext>
            </a:extLst>
          </p:cNvPr>
          <p:cNvSpPr/>
          <p:nvPr/>
        </p:nvSpPr>
        <p:spPr>
          <a:xfrm>
            <a:off x="793790" y="62439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149957B-914B-9EE7-EC03-F44A11761E6A}"/>
              </a:ext>
            </a:extLst>
          </p:cNvPr>
          <p:cNvSpPr/>
          <p:nvPr/>
        </p:nvSpPr>
        <p:spPr>
          <a:xfrm>
            <a:off x="966073" y="6329005"/>
            <a:ext cx="1657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3275A85-4E66-4153-EB73-69961C54E9E3}"/>
              </a:ext>
            </a:extLst>
          </p:cNvPr>
          <p:cNvSpPr/>
          <p:nvPr/>
        </p:nvSpPr>
        <p:spPr>
          <a:xfrm>
            <a:off x="1530906" y="6243995"/>
            <a:ext cx="3119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Document Collaboration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B8976B7-4343-D05F-C14C-15F94E66F09D}"/>
              </a:ext>
            </a:extLst>
          </p:cNvPr>
          <p:cNvSpPr/>
          <p:nvPr/>
        </p:nvSpPr>
        <p:spPr>
          <a:xfrm>
            <a:off x="1530906" y="673441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Facilitates secure document sharing.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AEA746BA-6E6C-8399-BE66-B7A09F26C4C0}"/>
              </a:ext>
            </a:extLst>
          </p:cNvPr>
          <p:cNvSpPr/>
          <p:nvPr/>
        </p:nvSpPr>
        <p:spPr>
          <a:xfrm>
            <a:off x="7428667" y="62439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485C16D0-AA40-25A2-5C5C-84B85708F426}"/>
              </a:ext>
            </a:extLst>
          </p:cNvPr>
          <p:cNvSpPr/>
          <p:nvPr/>
        </p:nvSpPr>
        <p:spPr>
          <a:xfrm>
            <a:off x="7599402" y="6329005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53C601F7-6E78-ABE5-1EE7-5CDB6174F389}"/>
              </a:ext>
            </a:extLst>
          </p:cNvPr>
          <p:cNvSpPr/>
          <p:nvPr/>
        </p:nvSpPr>
        <p:spPr>
          <a:xfrm>
            <a:off x="8165783" y="624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Bulk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 E-Sign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355186C1-2820-7F0E-6795-6671AE291097}"/>
              </a:ext>
            </a:extLst>
          </p:cNvPr>
          <p:cNvSpPr/>
          <p:nvPr/>
        </p:nvSpPr>
        <p:spPr>
          <a:xfrm>
            <a:off x="8165783" y="673441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Automate Signing process . One click Bulk signature 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21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A0C43-5651-0E8B-0731-6678539A2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80EC27-A9C8-9031-9FE6-E921C6EA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ECDEFAB-B5CB-07FD-7D27-D7064A654668}"/>
              </a:ext>
            </a:extLst>
          </p:cNvPr>
          <p:cNvSpPr/>
          <p:nvPr/>
        </p:nvSpPr>
        <p:spPr>
          <a:xfrm>
            <a:off x="6303408" y="791528"/>
            <a:ext cx="7533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Gravixia's Unique Approach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769D802-577E-5315-D273-0A40F5EB53B7}"/>
              </a:ext>
            </a:extLst>
          </p:cNvPr>
          <p:cNvSpPr/>
          <p:nvPr/>
        </p:nvSpPr>
        <p:spPr>
          <a:xfrm>
            <a:off x="6303408" y="184046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E24AE9E-928B-F081-E03C-7C43A17B191F}"/>
              </a:ext>
            </a:extLst>
          </p:cNvPr>
          <p:cNvSpPr/>
          <p:nvPr/>
        </p:nvSpPr>
        <p:spPr>
          <a:xfrm>
            <a:off x="6537842" y="2074902"/>
            <a:ext cx="2918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No Document Storage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92D9FD9-345F-8CAF-FA15-4FA878B7C5F9}"/>
              </a:ext>
            </a:extLst>
          </p:cNvPr>
          <p:cNvSpPr/>
          <p:nvPr/>
        </p:nvSpPr>
        <p:spPr>
          <a:xfrm>
            <a:off x="6537842" y="256532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Unlike competitors, Documents are stored in user's organization network.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12B6BAE-6F62-C51C-14E3-BE28BBFBE1F3}"/>
              </a:ext>
            </a:extLst>
          </p:cNvPr>
          <p:cNvSpPr/>
          <p:nvPr/>
        </p:nvSpPr>
        <p:spPr>
          <a:xfrm>
            <a:off x="10195085" y="184046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2B993F8-B44E-AA7E-8DCC-60515BC8C190}"/>
              </a:ext>
            </a:extLst>
          </p:cNvPr>
          <p:cNvSpPr/>
          <p:nvPr/>
        </p:nvSpPr>
        <p:spPr>
          <a:xfrm>
            <a:off x="10429519" y="2074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Secure Email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FD69227-AB7C-3172-CCA4-F98B3F947360}"/>
              </a:ext>
            </a:extLst>
          </p:cNvPr>
          <p:cNvSpPr/>
          <p:nvPr/>
        </p:nvSpPr>
        <p:spPr>
          <a:xfrm>
            <a:off x="10429519" y="256532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Unlike competitors, Emails are sent through the user's organization email account.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66BF546-AFEB-0C8B-52F2-EA5B2F30066F}"/>
              </a:ext>
            </a:extLst>
          </p:cNvPr>
          <p:cNvSpPr/>
          <p:nvPr/>
        </p:nvSpPr>
        <p:spPr>
          <a:xfrm>
            <a:off x="6303408" y="4115276"/>
            <a:ext cx="7556421" cy="1647230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0E06061-CF8F-ADE6-08DD-C3073B5F1D8A}"/>
              </a:ext>
            </a:extLst>
          </p:cNvPr>
          <p:cNvSpPr/>
          <p:nvPr/>
        </p:nvSpPr>
        <p:spPr>
          <a:xfrm>
            <a:off x="6537842" y="4349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Bulk E-Sign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2C810A2-26EB-D1C0-0D2D-85932F3E0231}"/>
              </a:ext>
            </a:extLst>
          </p:cNvPr>
          <p:cNvSpPr/>
          <p:nvPr/>
        </p:nvSpPr>
        <p:spPr>
          <a:xfrm>
            <a:off x="6537842" y="484012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Create documents in MS Word format. We convert document to PDF </a:t>
            </a:r>
          </a:p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and place signature automatically to all docs. No Code signing experience. 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8954B92C-0DB6-8887-158E-9F68B50E3A69}"/>
              </a:ext>
            </a:extLst>
          </p:cNvPr>
          <p:cNvSpPr/>
          <p:nvPr/>
        </p:nvSpPr>
        <p:spPr>
          <a:xfrm>
            <a:off x="6303408" y="599694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DC4DA350-4BC0-70A1-64E4-50B79B36CB22}"/>
              </a:ext>
            </a:extLst>
          </p:cNvPr>
          <p:cNvSpPr/>
          <p:nvPr/>
        </p:nvSpPr>
        <p:spPr>
          <a:xfrm>
            <a:off x="10195085" y="599694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97FCBF53-0686-851F-AFD8-E20C4E5F0FD1}"/>
              </a:ext>
            </a:extLst>
          </p:cNvPr>
          <p:cNvSpPr/>
          <p:nvPr/>
        </p:nvSpPr>
        <p:spPr>
          <a:xfrm>
            <a:off x="6537842" y="6211967"/>
            <a:ext cx="2918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cs typeface="Corben" pitchFamily="34" charset="-120"/>
              </a:rPr>
              <a:t>Digital Signature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AE8ED849-96FC-394E-AA2F-AED8617F052B}"/>
              </a:ext>
            </a:extLst>
          </p:cNvPr>
          <p:cNvSpPr/>
          <p:nvPr/>
        </p:nvSpPr>
        <p:spPr>
          <a:xfrm>
            <a:off x="6537842" y="670238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Unlike competitors, Gravixia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USB / Smart card and Aadhar based digital signature.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E56ECFDD-E1E6-9F12-A94C-A80B96F72312}"/>
              </a:ext>
            </a:extLst>
          </p:cNvPr>
          <p:cNvSpPr/>
          <p:nvPr/>
        </p:nvSpPr>
        <p:spPr>
          <a:xfrm>
            <a:off x="10429519" y="6191369"/>
            <a:ext cx="2918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cs typeface="Corben" pitchFamily="34" charset="-120"/>
              </a:rPr>
              <a:t>Customize Signatures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5627629B-89E1-6452-6C8A-1E80B1D85160}"/>
              </a:ext>
            </a:extLst>
          </p:cNvPr>
          <p:cNvSpPr/>
          <p:nvPr/>
        </p:nvSpPr>
        <p:spPr>
          <a:xfrm>
            <a:off x="10429519" y="668178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Unlike competitors, Gravixia signatures can be customized.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2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129E9-EAC6-2A2A-A566-990D2AF5C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90C4BC8-DDDA-8DE2-3C66-EE0C830D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A9E5FF9-67E2-1371-399B-5BA2174481F0}"/>
              </a:ext>
            </a:extLst>
          </p:cNvPr>
          <p:cNvSpPr/>
          <p:nvPr/>
        </p:nvSpPr>
        <p:spPr>
          <a:xfrm>
            <a:off x="793790" y="22308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233E32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Comprehensive E-Sign Solution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5E99BFF1-B1F1-DB2E-E7BE-FA230EFF5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88594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793AF33-C832-9F02-5918-80B65D52C7D9}"/>
              </a:ext>
            </a:extLst>
          </p:cNvPr>
          <p:cNvSpPr/>
          <p:nvPr/>
        </p:nvSpPr>
        <p:spPr>
          <a:xfrm>
            <a:off x="793790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USB Token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F46CF82-E337-A779-4427-E016DA8C822A}"/>
              </a:ext>
            </a:extLst>
          </p:cNvPr>
          <p:cNvSpPr/>
          <p:nvPr/>
        </p:nvSpPr>
        <p:spPr>
          <a:xfrm>
            <a:off x="793790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Digital signatures from USB tokens.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8F657B22-8FAB-6079-D288-1AD4226AF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988594"/>
            <a:ext cx="566976" cy="566976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D60738CA-72F9-5737-3C9B-A57E869959DD}"/>
              </a:ext>
            </a:extLst>
          </p:cNvPr>
          <p:cNvSpPr/>
          <p:nvPr/>
        </p:nvSpPr>
        <p:spPr>
          <a:xfrm>
            <a:off x="3425904" y="478238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Smartcards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6995F03-5578-5389-81DB-8A70BCBE28E0}"/>
              </a:ext>
            </a:extLst>
          </p:cNvPr>
          <p:cNvSpPr/>
          <p:nvPr/>
        </p:nvSpPr>
        <p:spPr>
          <a:xfrm>
            <a:off x="3425904" y="527280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Digital signatures from smartcards.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5291D5F8-1656-A0BD-DC72-58A3D69A7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988594"/>
            <a:ext cx="566976" cy="566976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4F686159-CE17-CF7D-6D7E-0EAF81FB9CBD}"/>
              </a:ext>
            </a:extLst>
          </p:cNvPr>
          <p:cNvSpPr/>
          <p:nvPr/>
        </p:nvSpPr>
        <p:spPr>
          <a:xfrm>
            <a:off x="6058138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Aadhar E-Sign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86237F81-A618-7B07-563E-7567FE9B25ED}"/>
              </a:ext>
            </a:extLst>
          </p:cNvPr>
          <p:cNvSpPr/>
          <p:nvPr/>
        </p:nvSpPr>
        <p:spPr>
          <a:xfrm>
            <a:off x="6058138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Supports Aadhar-based E-Sign.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89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894" y="533876"/>
            <a:ext cx="7786211" cy="1818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Handwritten Signatures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58334" y="2643188"/>
            <a:ext cx="22860" cy="5052417"/>
          </a:xfrm>
          <a:prstGeom prst="roundRect">
            <a:avLst>
              <a:gd name="adj" fmla="val 356414"/>
            </a:avLst>
          </a:prstGeom>
          <a:solidFill>
            <a:srgbClr val="B8BFD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165086" y="3068003"/>
            <a:ext cx="678894" cy="22860"/>
          </a:xfrm>
          <a:prstGeom prst="roundRect">
            <a:avLst>
              <a:gd name="adj" fmla="val 356414"/>
            </a:avLst>
          </a:prstGeom>
          <a:solidFill>
            <a:srgbClr val="B8BFD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1582" y="2861310"/>
            <a:ext cx="436364" cy="436364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926723" y="2933938"/>
            <a:ext cx="85963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36683" y="2837140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Faster &amp; More Secure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36683" y="3256598"/>
            <a:ext cx="642842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Saves confidential documents in your ORG network.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65086" y="4379595"/>
            <a:ext cx="678894" cy="22860"/>
          </a:xfrm>
          <a:prstGeom prst="roundRect">
            <a:avLst>
              <a:gd name="adj" fmla="val 356414"/>
            </a:avLst>
          </a:prstGeom>
          <a:solidFill>
            <a:srgbClr val="B8BFD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51582" y="4172902"/>
            <a:ext cx="436364" cy="436364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93862" y="4245531"/>
            <a:ext cx="1516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036683" y="4148733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Signature Location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36683" y="4568190"/>
            <a:ext cx="642842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Drag and Drop signature in Document.</a:t>
            </a:r>
          </a:p>
        </p:txBody>
      </p:sp>
      <p:sp>
        <p:nvSpPr>
          <p:cNvPr id="15" name="Shape 12"/>
          <p:cNvSpPr/>
          <p:nvPr/>
        </p:nvSpPr>
        <p:spPr>
          <a:xfrm>
            <a:off x="1165086" y="5691188"/>
            <a:ext cx="678894" cy="22860"/>
          </a:xfrm>
          <a:prstGeom prst="roundRect">
            <a:avLst>
              <a:gd name="adj" fmla="val 356414"/>
            </a:avLst>
          </a:prstGeom>
          <a:solidFill>
            <a:srgbClr val="B8BFD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51582" y="5484495"/>
            <a:ext cx="436364" cy="436364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88028" y="5557123"/>
            <a:ext cx="16335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036683" y="5460325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Customize Signature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036683" y="5879782"/>
            <a:ext cx="642842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Customize signature font , style and text using MS WORD</a:t>
            </a:r>
          </a:p>
        </p:txBody>
      </p:sp>
      <p:sp>
        <p:nvSpPr>
          <p:cNvPr id="20" name="Shape 17"/>
          <p:cNvSpPr/>
          <p:nvPr/>
        </p:nvSpPr>
        <p:spPr>
          <a:xfrm>
            <a:off x="1165086" y="7002780"/>
            <a:ext cx="678894" cy="22860"/>
          </a:xfrm>
          <a:prstGeom prst="roundRect">
            <a:avLst>
              <a:gd name="adj" fmla="val 356414"/>
            </a:avLst>
          </a:prstGeom>
          <a:solidFill>
            <a:srgbClr val="B8BFD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51582" y="6796088"/>
            <a:ext cx="436364" cy="436364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95767" y="6868716"/>
            <a:ext cx="1478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2036683" y="6771918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Corben" pitchFamily="34" charset="0"/>
                <a:ea typeface="Corben" pitchFamily="34" charset="-122"/>
                <a:cs typeface="Corben" pitchFamily="34" charset="-120"/>
              </a:rPr>
              <a:t>Reviewer Signature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036683" y="7191375"/>
            <a:ext cx="642842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4155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Saves Reviewer Signature file  ( jpeg ) in Reviewer’s ORG Network.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28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A6336-A77C-8022-8C2C-1EF1F0F8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E5134FF-807B-7F10-E3F6-82FA4C0CC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FB4DD8F-613A-3508-C3E0-5545600C990C}"/>
              </a:ext>
            </a:extLst>
          </p:cNvPr>
          <p:cNvSpPr/>
          <p:nvPr/>
        </p:nvSpPr>
        <p:spPr>
          <a:xfrm>
            <a:off x="764858" y="3333750"/>
            <a:ext cx="655915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Digital Signature</a:t>
            </a:r>
            <a:endParaRPr lang="en-US" sz="43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4458A09F-7275-8E9C-F9FF-35B41FDC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7AC85E1-4742-C20E-5978-D12F581B918A}"/>
              </a:ext>
            </a:extLst>
          </p:cNvPr>
          <p:cNvSpPr/>
          <p:nvPr/>
        </p:nvSpPr>
        <p:spPr>
          <a:xfrm>
            <a:off x="983337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USB &amp; Smart Card</a:t>
            </a:r>
            <a:endParaRPr lang="en-US" sz="21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3C0DDE4-4189-E973-23E4-BF909CF8EBFC}"/>
              </a:ext>
            </a:extLst>
          </p:cNvPr>
          <p:cNvSpPr/>
          <p:nvPr/>
        </p:nvSpPr>
        <p:spPr>
          <a:xfrm>
            <a:off x="983337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Generates digital signatures through smart card and usb.</a:t>
            </a:r>
            <a:endParaRPr lang="en-US" sz="17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34994F8-5782-5192-1E90-8EE782A69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297A9067-D503-EFDC-58CF-45ACE99A459E}"/>
              </a:ext>
            </a:extLst>
          </p:cNvPr>
          <p:cNvSpPr/>
          <p:nvPr/>
        </p:nvSpPr>
        <p:spPr>
          <a:xfrm>
            <a:off x="4258508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Aadhar ESIGN</a:t>
            </a:r>
            <a:endParaRPr lang="en-US" sz="21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001D944-E61D-86E1-A5BD-7020A520A6FC}"/>
              </a:ext>
            </a:extLst>
          </p:cNvPr>
          <p:cNvSpPr/>
          <p:nvPr/>
        </p:nvSpPr>
        <p:spPr>
          <a:xfrm>
            <a:off x="4311848" y="6018727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Generates digital signatures through Aadhar Esign.</a:t>
            </a:r>
            <a:endParaRPr lang="en-US" sz="17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3F9B5F8D-1E12-F260-2A18-F9EF6DE8A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5D397050-6896-62E1-6826-FF26EE1A7F7A}"/>
              </a:ext>
            </a:extLst>
          </p:cNvPr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Drag &amp; Drop</a:t>
            </a:r>
            <a:endParaRPr lang="en-US" sz="21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4A648618-C57B-5370-C85D-27AC6AF61348}"/>
              </a:ext>
            </a:extLst>
          </p:cNvPr>
          <p:cNvSpPr/>
          <p:nvPr/>
        </p:nvSpPr>
        <p:spPr>
          <a:xfrm>
            <a:off x="7533680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Drag &amp; Drop signature on any document location.</a:t>
            </a:r>
            <a:endParaRPr lang="en-US" sz="170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A514B681-754D-413C-FB80-F8C99CFA6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E3540D66-258A-9F57-E581-30A0E37242D5}"/>
              </a:ext>
            </a:extLst>
          </p:cNvPr>
          <p:cNvSpPr/>
          <p:nvPr/>
        </p:nvSpPr>
        <p:spPr>
          <a:xfrm>
            <a:off x="10808851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Reviewers Safety</a:t>
            </a:r>
            <a:endParaRPr lang="en-US" sz="21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881BAFC8-8A1A-2629-0AB2-50AFFDB217B4}"/>
              </a:ext>
            </a:extLst>
          </p:cNvPr>
          <p:cNvSpPr/>
          <p:nvPr/>
        </p:nvSpPr>
        <p:spPr>
          <a:xfrm>
            <a:off x="10915531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Reviewers Digital Certificate saved in their ORG network.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2747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A5DAD-8C88-1C36-A04E-9E95CC3DF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480BC22-23EF-3F67-D717-7712C35D6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7E92632-DC67-3503-C0B9-CAA2DCE980DB}"/>
              </a:ext>
            </a:extLst>
          </p:cNvPr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233E32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Bulk Signature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971F124-3587-AC11-53F5-2A612191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3F6D11FE-333C-2DA6-C925-D80A117ADE41}"/>
              </a:ext>
            </a:extLst>
          </p:cNvPr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Customized Signature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29C5ED3-ACED-CFA3-D38F-BCEA7C9BED54}"/>
              </a:ext>
            </a:extLst>
          </p:cNvPr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Generate fancy document in word and place signature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546BDBC8-F3E6-3130-0DDB-7DDD3CCFB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6F8B7342-AE21-0428-7FE7-ADF6E1E0B2AC}"/>
              </a:ext>
            </a:extLst>
          </p:cNvPr>
          <p:cNvSpPr/>
          <p:nvPr/>
        </p:nvSpPr>
        <p:spPr>
          <a:xfrm>
            <a:off x="2268022" y="3505200"/>
            <a:ext cx="3362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Bulk Signing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A5BE9063-8236-3F6E-F2C7-4DB6641E8701}"/>
              </a:ext>
            </a:extLst>
          </p:cNvPr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No code experience . Converts office documents to PDF and sign.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AC65CBD9-B8FA-3A7B-C967-A7CB70EA1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C92BDB7A-E363-CFB6-7936-6ACD89761DDF}"/>
              </a:ext>
            </a:extLst>
          </p:cNvPr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Bulk Signing API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D597E83-9D44-670A-932D-47E531288426}"/>
              </a:ext>
            </a:extLst>
          </p:cNvPr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Bulk signing API available for advance users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68005512-4FB6-DC8D-29E0-526972043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BFDAE67C-7198-5F7C-33AB-142B3A6CA886}"/>
              </a:ext>
            </a:extLst>
          </p:cNvPr>
          <p:cNvSpPr/>
          <p:nvPr/>
        </p:nvSpPr>
        <p:spPr>
          <a:xfrm>
            <a:off x="2268022" y="6226969"/>
            <a:ext cx="2875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Alice" pitchFamily="34" charset="0"/>
                <a:ea typeface="Alice" pitchFamily="34" charset="-122"/>
                <a:cs typeface="Alice" pitchFamily="34" charset="-120"/>
              </a:rPr>
              <a:t>Storage in ORG Network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3090277D-5006-C591-47D3-4C8E7AAFAC34}"/>
              </a:ext>
            </a:extLst>
          </p:cNvPr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C2821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Confidential document 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storage capability in Your ORG network.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65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ppt/theme/theme3.xml><?xml version="1.0" encoding="utf-8"?>
<a:theme xmlns:a="http://schemas.openxmlformats.org/drawingml/2006/main" name="1_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697</Words>
  <Application>Microsoft Office PowerPoint</Application>
  <PresentationFormat>Custom</PresentationFormat>
  <Paragraphs>155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Nobile</vt:lpstr>
      <vt:lpstr>Bookman Old Style</vt:lpstr>
      <vt:lpstr>Calibri</vt:lpstr>
      <vt:lpstr>Aptos</vt:lpstr>
      <vt:lpstr>Corben</vt:lpstr>
      <vt:lpstr>Lora</vt:lpstr>
      <vt:lpstr>Franklin Gothic Book</vt:lpstr>
      <vt:lpstr>Alice</vt:lpstr>
      <vt:lpstr>Arial</vt:lpstr>
      <vt:lpstr>Office Theme</vt:lpstr>
      <vt:lpstr>Custom</vt:lpstr>
      <vt:lpstr>1_Custom</vt:lpstr>
      <vt:lpstr>PowerPoint Presentation</vt:lpstr>
      <vt:lpstr>PowerPoint Presentation</vt:lpstr>
      <vt:lpstr>Offers complete E-sign solution to provide Digital signature from USB Token , Smartcards &amp; Aadhar based E-Sign. Save your confidential document into your Organization Network. Document never leaves your Organization Network and It offers comprehensive security.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Deepak K Singh</cp:lastModifiedBy>
  <cp:revision>59</cp:revision>
  <dcterms:created xsi:type="dcterms:W3CDTF">2025-02-11T13:11:29Z</dcterms:created>
  <dcterms:modified xsi:type="dcterms:W3CDTF">2025-03-15T12:57:33Z</dcterms:modified>
</cp:coreProperties>
</file>